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604" r:id="rId2"/>
    <p:sldId id="607" r:id="rId3"/>
    <p:sldId id="609" r:id="rId4"/>
    <p:sldId id="610" r:id="rId5"/>
    <p:sldId id="611" r:id="rId6"/>
    <p:sldId id="618" r:id="rId7"/>
    <p:sldId id="613" r:id="rId8"/>
    <p:sldId id="614" r:id="rId9"/>
    <p:sldId id="615" r:id="rId10"/>
    <p:sldId id="61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604"/>
            <p14:sldId id="607"/>
            <p14:sldId id="609"/>
            <p14:sldId id="610"/>
            <p14:sldId id="611"/>
            <p14:sldId id="618"/>
            <p14:sldId id="613"/>
            <p14:sldId id="614"/>
            <p14:sldId id="615"/>
            <p14:sldId id="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3253" autoAdjust="0"/>
  </p:normalViewPr>
  <p:slideViewPr>
    <p:cSldViewPr snapToGrid="0" snapToObjects="1">
      <p:cViewPr varScale="1">
        <p:scale>
          <a:sx n="110" d="100"/>
          <a:sy n="110" d="100"/>
        </p:scale>
        <p:origin x="78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12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9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D0DB7-6FBA-C64A-9583-23619D42874D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A06B4-DF62-3A4C-88F7-E4A561D96BB7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2C26-F8F4-0F42-9658-25AB573D85F4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FB2D-7307-8B45-B99F-50420E430D8A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811A5-0095-894F-9357-8E14751DE78D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230A-61BB-9647-8A25-8E513B7EEEA3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643-CEFE-1F42-978E-0C1686FEF556}" type="datetime1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ED57-16BA-4A42-8AD9-D1D0C3FAA48E}" type="datetime1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61CC-E5D8-1D48-B10D-8B947B8D0D27}" type="datetime1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0FF4-9A63-F340-873A-FCADDD430087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AAB64-5655-404D-81CE-21B59F6A9BB7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68BF0-7607-6C49-83E4-0569E1719CDF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9939a1788d4747db8508dc38e3c7eaf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result.jsp?task=5a18a7a0b96447d7abdbb73fee09ecdb&amp;view=view_all_clusters_withID_beta#%7B%22main.LibraryID_input%22%3A%22Phe-CA%22%7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result.jsp?task=5a18a7a0b96447d7abdbb73fee09ecdb&amp;view=view_all_clusters_withID_beta#%7B%22main.LibraryID_input%22%3A%22Phe-CA%22%7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index.jsp#{%22workflow%22:%22SEARCH_SINGLE_SPECTRUM%22,%22precursor_mz%22:%22556.362%22,%22spectrum_string%22:%2245.525\t51.785\n47.648\t50.953\n47.928\t47.318\n52.308\t91.626\n91.055\t117.861\n104.122\t93.655\n105.056\t96.073\n120.082\t2915.01\n121.085\t607.935\n166.086\t4142.96\n184.072\t723.767\n209.132\t1089.83\n213.162\t1334.16\n227.156\t1536.16\n229.153\t414.544\n241.189\t350.895\n248.127\t793.195\n319.242\t2100.24\n320.247\t497.463\n337.253\t4200.28\n338.254\t1679.04\n381.285\t38.788\n408.255\t37.172\n432.991\t75.406\n441.115\t76.93\n447.262\t83.407\n495.301\t129.288\n502.333\t3142.25\n503.337\t1391.86\n504.341\t313.215\n520.339\t478.951\n521.345\t91.031\n579.364\t8.914\n581.307\t2.75\n596.297\t7.762\n611.332\t2.163\n613.181\t2.555\n627.303\t11.538\n655.343\t2.108\n697.363\t2.374\n712.34\t1.565\n721.321\t2.429\n734.975\t2.142\n740.36\t2.095\n791.045\t2.531\n799.452\t0.27\n823.242\t2.118\n827.367\t0.23\n855.581\t0.163\n860.542\t1.097\n916.528\t2.154\n922.015\t7.227\n928.014\t0.265\n947.414\t2.02\n965.54\t0.168\n979.507\t0.172\n1000.32\t0.15\n1025.56\t0.163\n1084.55\t0.216\n1088.65\t0.101\n1102.68\t0.148\n1108.53\t0.186\n1127.7\t0.12\n1143.44\t0.136\n1169.53\t0.104\n1180.68\t0.114\n1182.79\t0.15\n1218.15\t0.086\n1247.66\t0.262\n1300.68\t0.123\n1337.62\t0.384\n1338.96\t0.126\n1381.13\t0.21\n1458\t0.208\n1461.34\t0.138\n1513.43\t0.21\n1555.89\t0.266\n1558.87\t0.098\n1559.48\t0.132\n1561.34\t0.112\n1596.66\t0.114\n1616.19\t0.147\n1651.2\t0.12\n1665.45\t0.239\n1674.34\t0.142\n1675.25\t0.286\n1713.11\t0.109\n1713.43\t0.231\n1737.03\t0.131\n1791.02\t0.271\n1799.32\t0.135\n1807.26\t0.097\n1825.93\t0.177\n1904.48\t0.194\n1953.54\t0.076%22}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9939a1788d4747db8508dc38e3c7eaf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gnps.ucsd.edu/ProteoSAFe/result.jsp?task=9939a1788d4747db8508dc38e3c7eafa&amp;view=view_all_datasets_match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56526" y="1502761"/>
            <a:ext cx="7685589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MASST </a:t>
            </a:r>
            <a:r>
              <a:rPr lang="mr-IN" sz="3600" b="1" dirty="0"/>
              <a:t>–</a:t>
            </a:r>
            <a:r>
              <a:rPr lang="en-US" sz="3600" b="1" dirty="0"/>
              <a:t> Querying All Public Metabolomics Data</a:t>
            </a:r>
          </a:p>
          <a:p>
            <a:pPr algn="ctr"/>
            <a:r>
              <a:rPr lang="en-US" sz="3600" b="1" dirty="0"/>
              <a:t>HANDS ON</a:t>
            </a:r>
          </a:p>
        </p:txBody>
      </p:sp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0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07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Utilize GNPS MASST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Explore Public Data Occurrences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286000" y="449126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Link to the GNPS job: </a:t>
            </a:r>
            <a:r>
              <a:rPr lang="en-US" dirty="0">
                <a:hlinkClick r:id="rId4"/>
              </a:rPr>
              <a:t>https://gnps.ucsd.edu/ProteoSAFe/status.jsp?task=9939a1788d4747db8508dc38e3c7eafa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4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12" y="1687291"/>
            <a:ext cx="6858001" cy="327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26" y="2048292"/>
            <a:ext cx="2294840" cy="2542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74" y="3377570"/>
            <a:ext cx="1590254" cy="1762054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Shape 627"/>
          <p:cNvSpPr/>
          <p:nvPr/>
        </p:nvSpPr>
        <p:spPr>
          <a:xfrm>
            <a:off x="4568838" y="2199560"/>
            <a:ext cx="1481880" cy="50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717" tIns="25717" rIns="25717" bIns="25717">
            <a:spAutoFit/>
          </a:bodyPr>
          <a:lstStyle>
            <a:lvl1pPr algn="l" defTabSz="1300480">
              <a:defRPr sz="4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953"/>
              <a:t>Database</a:t>
            </a:r>
          </a:p>
        </p:txBody>
      </p:sp>
      <p:sp>
        <p:nvSpPr>
          <p:cNvPr id="628" name="Shape 628"/>
          <p:cNvSpPr/>
          <p:nvPr/>
        </p:nvSpPr>
        <p:spPr>
          <a:xfrm>
            <a:off x="5834575" y="3504486"/>
            <a:ext cx="1431288" cy="311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717" tIns="25717" rIns="25717" bIns="25717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87"/>
              <a:t>Knowledgebase</a:t>
            </a:r>
          </a:p>
        </p:txBody>
      </p:sp>
      <p:pic>
        <p:nvPicPr>
          <p:cNvPr id="629" name="pasted-image.png"/>
          <p:cNvPicPr>
            <a:picLocks noChangeAspect="1"/>
          </p:cNvPicPr>
          <p:nvPr/>
        </p:nvPicPr>
        <p:blipFill>
          <a:blip r:embed="rId4">
            <a:alphaModFix amt="80449"/>
          </a:blip>
          <a:stretch>
            <a:fillRect/>
          </a:stretch>
        </p:blipFill>
        <p:spPr>
          <a:xfrm>
            <a:off x="3228975" y="2861072"/>
            <a:ext cx="4286251" cy="2250282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Shape 630"/>
          <p:cNvSpPr/>
          <p:nvPr/>
        </p:nvSpPr>
        <p:spPr>
          <a:xfrm>
            <a:off x="4108296" y="5076110"/>
            <a:ext cx="2922850" cy="41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717" tIns="25717" rIns="25717" bIns="25717">
            <a:spAutoFit/>
          </a:bodyPr>
          <a:lstStyle>
            <a:lvl1pPr algn="l" defTabSz="1300480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391"/>
              <a:t>Retrieval infrastructure</a:t>
            </a:r>
          </a:p>
        </p:txBody>
      </p:sp>
      <p:pic>
        <p:nvPicPr>
          <p:cNvPr id="631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532" y="2036636"/>
            <a:ext cx="1590254" cy="627316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Shape 632"/>
          <p:cNvSpPr/>
          <p:nvPr/>
        </p:nvSpPr>
        <p:spPr>
          <a:xfrm>
            <a:off x="6339909" y="2704386"/>
            <a:ext cx="1855122" cy="57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717" tIns="25717" rIns="25717" bIns="25717">
            <a:spAutoFit/>
          </a:bodyPr>
          <a:lstStyle/>
          <a:p>
            <a:pPr defTabSz="914367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/>
              <a:t>Where is this seq.</a:t>
            </a:r>
          </a:p>
          <a:p>
            <a:pPr defTabSz="914367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/>
              <a:t>found? any analogs?</a:t>
            </a:r>
          </a:p>
        </p:txBody>
      </p:sp>
      <p:sp>
        <p:nvSpPr>
          <p:cNvPr id="633" name="Shape 633"/>
          <p:cNvSpPr/>
          <p:nvPr/>
        </p:nvSpPr>
        <p:spPr>
          <a:xfrm>
            <a:off x="586834" y="806053"/>
            <a:ext cx="7574379" cy="58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defTabSz="457184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 dirty="0"/>
              <a:t>With sequencing we have come to expect the knowledge is accessible and retrievable</a:t>
            </a:r>
          </a:p>
          <a:p>
            <a:pPr defTabSz="457184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 dirty="0"/>
              <a:t>                                    Not true for mass spectrometry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4" y="4346085"/>
            <a:ext cx="3127969" cy="16241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pic>
        <p:nvPicPr>
          <p:cNvPr id="16" name="Google Shape;20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60145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MASST </a:t>
            </a:r>
            <a:r>
              <a:rPr lang="mr-IN" dirty="0"/>
              <a:t>–</a:t>
            </a:r>
            <a:r>
              <a:rPr lang="en-US" dirty="0"/>
              <a:t> Mass Spectrometry Search Tool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33" y="1185346"/>
            <a:ext cx="2821967" cy="2573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4" y="1848743"/>
            <a:ext cx="879864" cy="122227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002029" y="2218075"/>
            <a:ext cx="2783932" cy="6157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81872" y="184874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BLAST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8641" t="43130" r="47215" b="26858"/>
          <a:stretch/>
        </p:blipFill>
        <p:spPr>
          <a:xfrm>
            <a:off x="177203" y="4112642"/>
            <a:ext cx="2907819" cy="197287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375759" y="4820562"/>
            <a:ext cx="2783932" cy="6157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57428" y="4451230"/>
            <a:ext cx="83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621" y="4820562"/>
            <a:ext cx="896754" cy="993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375" y="4820562"/>
            <a:ext cx="896754" cy="993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129" y="4820562"/>
            <a:ext cx="896754" cy="993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5148" y="5881081"/>
            <a:ext cx="318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Mass Spectrometry </a:t>
            </a:r>
          </a:p>
          <a:p>
            <a:pPr algn="ctr"/>
            <a:r>
              <a:rPr lang="en-US" dirty="0"/>
              <a:t>Metabolomics/Natural Products</a:t>
            </a:r>
          </a:p>
          <a:p>
            <a:pPr algn="ctr"/>
            <a:r>
              <a:rPr lang="en-US" dirty="0"/>
              <a:t>Datasets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0781" y="4107345"/>
            <a:ext cx="208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1000+ Datasets</a:t>
            </a:r>
          </a:p>
          <a:p>
            <a:pPr algn="ctr"/>
            <a:r>
              <a:rPr lang="en-US" dirty="0"/>
              <a:t>100s Million Spectra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pic>
        <p:nvPicPr>
          <p:cNvPr id="17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15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20C589-60FC-4D56-88AF-B7F17CBC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634"/>
            <a:ext cx="9144000" cy="883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Search Directly From Molecular Networks</a:t>
            </a:r>
          </a:p>
        </p:txBody>
      </p:sp>
      <p:sp>
        <p:nvSpPr>
          <p:cNvPr id="6" name="Google Shape;223;p6"/>
          <p:cNvSpPr/>
          <p:nvPr/>
        </p:nvSpPr>
        <p:spPr>
          <a:xfrm>
            <a:off x="7951289" y="2643404"/>
            <a:ext cx="1192711" cy="66310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15241" y="198702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Phe</a:t>
            </a:r>
            <a:r>
              <a:rPr lang="en-US" dirty="0"/>
              <a:t>-CA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1271CC-F088-4AAD-8604-AE288FD77369}"/>
              </a:ext>
            </a:extLst>
          </p:cNvPr>
          <p:cNvSpPr txBox="1"/>
          <p:nvPr/>
        </p:nvSpPr>
        <p:spPr>
          <a:xfrm>
            <a:off x="104503" y="5962827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6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20C589-60FC-4D56-88AF-B7F17CBC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634"/>
            <a:ext cx="9144000" cy="883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Search Directly From Molecular Networks</a:t>
            </a:r>
          </a:p>
        </p:txBody>
      </p:sp>
      <p:sp>
        <p:nvSpPr>
          <p:cNvPr id="6" name="Google Shape;223;p6"/>
          <p:cNvSpPr/>
          <p:nvPr/>
        </p:nvSpPr>
        <p:spPr>
          <a:xfrm>
            <a:off x="7951289" y="2643404"/>
            <a:ext cx="1192711" cy="66310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15241" y="198702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Phe</a:t>
            </a:r>
            <a:r>
              <a:rPr lang="en-US" dirty="0"/>
              <a:t>-CA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1271CC-F088-4AAD-8604-AE288FD77369}"/>
              </a:ext>
            </a:extLst>
          </p:cNvPr>
          <p:cNvSpPr txBox="1"/>
          <p:nvPr/>
        </p:nvSpPr>
        <p:spPr>
          <a:xfrm>
            <a:off x="104503" y="5962827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  <p:sp>
        <p:nvSpPr>
          <p:cNvPr id="12" name="Google Shape;223;p6">
            <a:extLst>
              <a:ext uri="{FF2B5EF4-FFF2-40B4-BE49-F238E27FC236}">
                <a16:creationId xmlns:a16="http://schemas.microsoft.com/office/drawing/2014/main" id="{586E7416-58E5-4E7D-9AC8-C9B4190B928A}"/>
              </a:ext>
            </a:extLst>
          </p:cNvPr>
          <p:cNvSpPr/>
          <p:nvPr/>
        </p:nvSpPr>
        <p:spPr>
          <a:xfrm>
            <a:off x="727781" y="3043160"/>
            <a:ext cx="637975" cy="2440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ight Arrow 2">
            <a:extLst>
              <a:ext uri="{FF2B5EF4-FFF2-40B4-BE49-F238E27FC236}">
                <a16:creationId xmlns:a16="http://schemas.microsoft.com/office/drawing/2014/main" id="{8EDA72E6-9208-4009-B96A-5F890915D21A}"/>
              </a:ext>
            </a:extLst>
          </p:cNvPr>
          <p:cNvSpPr/>
          <p:nvPr/>
        </p:nvSpPr>
        <p:spPr>
          <a:xfrm rot="16200000">
            <a:off x="193328" y="3957812"/>
            <a:ext cx="1706880" cy="4876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247D92-8963-4343-A3AD-697E020E0C72}"/>
              </a:ext>
            </a:extLst>
          </p:cNvPr>
          <p:cNvSpPr txBox="1"/>
          <p:nvPr/>
        </p:nvSpPr>
        <p:spPr>
          <a:xfrm>
            <a:off x="1391883" y="4309637"/>
            <a:ext cx="370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Phenylaline</a:t>
            </a:r>
            <a:r>
              <a:rPr lang="en-US" dirty="0"/>
              <a:t>-Cholic Acid MASST Query</a:t>
            </a:r>
          </a:p>
        </p:txBody>
      </p:sp>
    </p:spTree>
    <p:extLst>
      <p:ext uri="{BB962C8B-B14F-4D97-AF65-F5344CB8AC3E}">
        <p14:creationId xmlns:p14="http://schemas.microsoft.com/office/powerpoint/2010/main" val="366894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B88EF55-57AA-4FAD-B7FE-6D3672D1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74" y="1304132"/>
            <a:ext cx="6914606" cy="493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MASST Query Form</a:t>
            </a:r>
          </a:p>
        </p:txBody>
      </p:sp>
      <p:sp>
        <p:nvSpPr>
          <p:cNvPr id="5" name="Right Arrow 4"/>
          <p:cNvSpPr/>
          <p:nvPr/>
        </p:nvSpPr>
        <p:spPr>
          <a:xfrm rot="10800000">
            <a:off x="3313468" y="1304132"/>
            <a:ext cx="1706880" cy="4876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20348" y="1373713"/>
            <a:ext cx="153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Precursor M/Z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3585064" y="2944220"/>
            <a:ext cx="1706880" cy="4876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91944" y="2984808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Peaks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GNPS Tutorial Module 6 - MASST Hands on
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pic>
        <p:nvPicPr>
          <p:cNvPr id="10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7D132-114D-46E7-8AAB-C0FBF215725C}"/>
              </a:ext>
            </a:extLst>
          </p:cNvPr>
          <p:cNvSpPr txBox="1"/>
          <p:nvPr/>
        </p:nvSpPr>
        <p:spPr>
          <a:xfrm>
            <a:off x="104503" y="5962827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1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57923C-B63B-4273-992F-24AA1999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8" y="1417638"/>
            <a:ext cx="9144000" cy="390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MASST 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87380" y="63321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Interactive Links</a:t>
            </a:r>
            <a:endParaRPr lang="en-US" dirty="0"/>
          </a:p>
        </p:txBody>
      </p:sp>
      <p:sp>
        <p:nvSpPr>
          <p:cNvPr id="6" name="Google Shape;223;p6"/>
          <p:cNvSpPr/>
          <p:nvPr/>
        </p:nvSpPr>
        <p:spPr>
          <a:xfrm>
            <a:off x="1270073" y="2621598"/>
            <a:ext cx="1278055" cy="46297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774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MASST Results </a:t>
            </a:r>
            <a:r>
              <a:rPr lang="mr-IN" dirty="0"/>
              <a:t>–</a:t>
            </a:r>
            <a:r>
              <a:rPr lang="en-US" dirty="0"/>
              <a:t> Dataset </a:t>
            </a:r>
            <a:br>
              <a:rPr lang="en-US" dirty="0"/>
            </a:br>
            <a:r>
              <a:rPr lang="en-US" dirty="0"/>
              <a:t>Occurrences Found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1287380" y="63321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Interactive Links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6 - MASST Hands 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7FBA54-BC6E-4958-8622-8D3050BE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06082"/>
            <a:ext cx="7454537" cy="4364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1C5A07-8897-45AA-A221-E9EC939BE2F7}"/>
              </a:ext>
            </a:extLst>
          </p:cNvPr>
          <p:cNvSpPr/>
          <p:nvPr/>
        </p:nvSpPr>
        <p:spPr>
          <a:xfrm>
            <a:off x="5954486" y="2036447"/>
            <a:ext cx="1957251" cy="39362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35221</TotalTime>
  <Words>294</Words>
  <Application>Microsoft Office PowerPoint</Application>
  <PresentationFormat>On-screen Show (4:3)</PresentationFormat>
  <Paragraphs>63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Objectives and Data</vt:lpstr>
      <vt:lpstr>PowerPoint Presentation</vt:lpstr>
      <vt:lpstr>MASST – Mass Spectrometry Search Tool </vt:lpstr>
      <vt:lpstr>Search Directly From Molecular Networks</vt:lpstr>
      <vt:lpstr>Search Directly From Molecular Networks</vt:lpstr>
      <vt:lpstr>MASST Query Form</vt:lpstr>
      <vt:lpstr>MASST Results</vt:lpstr>
      <vt:lpstr>MASST Results – Dataset  Occurrences Found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455</cp:revision>
  <dcterms:created xsi:type="dcterms:W3CDTF">2016-06-07T18:04:52Z</dcterms:created>
  <dcterms:modified xsi:type="dcterms:W3CDTF">2021-10-15T17:38:12Z</dcterms:modified>
</cp:coreProperties>
</file>